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40" r:id="rId3"/>
    <p:sldId id="273" r:id="rId4"/>
    <p:sldId id="261" r:id="rId5"/>
    <p:sldId id="262" r:id="rId6"/>
    <p:sldId id="343" r:id="rId7"/>
    <p:sldId id="263" r:id="rId8"/>
    <p:sldId id="319" r:id="rId9"/>
    <p:sldId id="321" r:id="rId10"/>
    <p:sldId id="323" r:id="rId11"/>
    <p:sldId id="324" r:id="rId12"/>
    <p:sldId id="326" r:id="rId13"/>
    <p:sldId id="332" r:id="rId14"/>
    <p:sldId id="333" r:id="rId15"/>
    <p:sldId id="334" r:id="rId16"/>
    <p:sldId id="335" r:id="rId17"/>
    <p:sldId id="336" r:id="rId18"/>
    <p:sldId id="279" r:id="rId19"/>
    <p:sldId id="280" r:id="rId20"/>
    <p:sldId id="339" r:id="rId21"/>
    <p:sldId id="282" r:id="rId22"/>
    <p:sldId id="283" r:id="rId23"/>
    <p:sldId id="330" r:id="rId24"/>
    <p:sldId id="34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5" autoAdjust="0"/>
    <p:restoredTop sz="94660"/>
  </p:normalViewPr>
  <p:slideViewPr>
    <p:cSldViewPr snapToGrid="0">
      <p:cViewPr varScale="1">
        <p:scale>
          <a:sx n="111" d="100"/>
          <a:sy n="111" d="100"/>
        </p:scale>
        <p:origin x="70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nl-NL"/>
              <a:t>Klik om de stijl te bewerken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0DB6F703-B854-4791-83A6-F45B9947D80C}" type="datetimeFigureOut">
              <a:rPr lang="nl-NL" smtClean="0"/>
              <a:t>08-11-2021</a:t>
            </a:fld>
            <a:endParaRPr lang="nl-NL"/>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nl-NL"/>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86F5F13-C8DF-4D5C-88EF-246C80FA8D7C}" type="slidenum">
              <a:rPr lang="nl-NL" smtClean="0"/>
              <a:t>‹nr.›</a:t>
            </a:fld>
            <a:endParaRPr lang="nl-NL"/>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02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DB6F703-B854-4791-83A6-F45B9947D80C}" type="datetimeFigureOut">
              <a:rPr lang="nl-NL" smtClean="0"/>
              <a:t>08-11-2021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86F5F13-C8DF-4D5C-88EF-246C80FA8D7C}" type="slidenum">
              <a:rPr lang="nl-NL" smtClean="0"/>
              <a:t>‹nr.›</a:t>
            </a:fld>
            <a:endParaRPr lang="nl-NL"/>
          </a:p>
        </p:txBody>
      </p:sp>
    </p:spTree>
    <p:extLst>
      <p:ext uri="{BB962C8B-B14F-4D97-AF65-F5344CB8AC3E}">
        <p14:creationId xmlns:p14="http://schemas.microsoft.com/office/powerpoint/2010/main" val="936974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DB6F703-B854-4791-83A6-F45B9947D80C}" type="datetimeFigureOut">
              <a:rPr lang="nl-NL" smtClean="0"/>
              <a:t>08-11-2021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86F5F13-C8DF-4D5C-88EF-246C80FA8D7C}" type="slidenum">
              <a:rPr lang="nl-NL" smtClean="0"/>
              <a:t>‹nr.›</a:t>
            </a:fld>
            <a:endParaRPr lang="nl-NL"/>
          </a:p>
        </p:txBody>
      </p:sp>
    </p:spTree>
    <p:extLst>
      <p:ext uri="{BB962C8B-B14F-4D97-AF65-F5344CB8AC3E}">
        <p14:creationId xmlns:p14="http://schemas.microsoft.com/office/powerpoint/2010/main" val="2405953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DB6F703-B854-4791-83A6-F45B9947D80C}" type="datetimeFigureOut">
              <a:rPr lang="nl-NL" smtClean="0"/>
              <a:t>08-11-2021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86F5F13-C8DF-4D5C-88EF-246C80FA8D7C}" type="slidenum">
              <a:rPr lang="nl-NL" smtClean="0"/>
              <a:t>‹nr.›</a:t>
            </a:fld>
            <a:endParaRPr lang="nl-NL"/>
          </a:p>
        </p:txBody>
      </p:sp>
    </p:spTree>
    <p:extLst>
      <p:ext uri="{BB962C8B-B14F-4D97-AF65-F5344CB8AC3E}">
        <p14:creationId xmlns:p14="http://schemas.microsoft.com/office/powerpoint/2010/main" val="2695257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nl-NL"/>
              <a:t>Klik om de stijl te bewerken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0DB6F703-B854-4791-83A6-F45B9947D80C}" type="datetimeFigureOut">
              <a:rPr lang="nl-NL" smtClean="0"/>
              <a:t>08-11-2021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86F5F13-C8DF-4D5C-88EF-246C80FA8D7C}" type="slidenum">
              <a:rPr lang="nl-NL" smtClean="0"/>
              <a:t>‹nr.›</a:t>
            </a:fld>
            <a:endParaRPr lang="nl-NL"/>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32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DB6F703-B854-4791-83A6-F45B9947D80C}" type="datetimeFigureOut">
              <a:rPr lang="nl-NL" smtClean="0"/>
              <a:t>08-11-2021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86F5F13-C8DF-4D5C-88EF-246C80FA8D7C}" type="slidenum">
              <a:rPr lang="nl-NL" smtClean="0"/>
              <a:t>‹nr.›</a:t>
            </a:fld>
            <a:endParaRPr lang="nl-NL"/>
          </a:p>
        </p:txBody>
      </p:sp>
    </p:spTree>
    <p:extLst>
      <p:ext uri="{BB962C8B-B14F-4D97-AF65-F5344CB8AC3E}">
        <p14:creationId xmlns:p14="http://schemas.microsoft.com/office/powerpoint/2010/main" val="1689632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DB6F703-B854-4791-83A6-F45B9947D80C}" type="datetimeFigureOut">
              <a:rPr lang="nl-NL" smtClean="0"/>
              <a:t>08-11-2021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086F5F13-C8DF-4D5C-88EF-246C80FA8D7C}" type="slidenum">
              <a:rPr lang="nl-NL" smtClean="0"/>
              <a:t>‹nr.›</a:t>
            </a:fld>
            <a:endParaRPr lang="nl-NL"/>
          </a:p>
        </p:txBody>
      </p:sp>
    </p:spTree>
    <p:extLst>
      <p:ext uri="{BB962C8B-B14F-4D97-AF65-F5344CB8AC3E}">
        <p14:creationId xmlns:p14="http://schemas.microsoft.com/office/powerpoint/2010/main" val="3382665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0DB6F703-B854-4791-83A6-F45B9947D80C}" type="datetimeFigureOut">
              <a:rPr lang="nl-NL" smtClean="0"/>
              <a:t>08-11-2021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086F5F13-C8DF-4D5C-88EF-246C80FA8D7C}" type="slidenum">
              <a:rPr lang="nl-NL" smtClean="0"/>
              <a:t>‹nr.›</a:t>
            </a:fld>
            <a:endParaRPr lang="nl-NL"/>
          </a:p>
        </p:txBody>
      </p:sp>
    </p:spTree>
    <p:extLst>
      <p:ext uri="{BB962C8B-B14F-4D97-AF65-F5344CB8AC3E}">
        <p14:creationId xmlns:p14="http://schemas.microsoft.com/office/powerpoint/2010/main" val="2002951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B6F703-B854-4791-83A6-F45B9947D80C}" type="datetimeFigureOut">
              <a:rPr lang="nl-NL" smtClean="0"/>
              <a:t>08-11-2021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086F5F13-C8DF-4D5C-88EF-246C80FA8D7C}" type="slidenum">
              <a:rPr lang="nl-NL" smtClean="0"/>
              <a:t>‹nr.›</a:t>
            </a:fld>
            <a:endParaRPr lang="nl-NL"/>
          </a:p>
        </p:txBody>
      </p:sp>
    </p:spTree>
    <p:extLst>
      <p:ext uri="{BB962C8B-B14F-4D97-AF65-F5344CB8AC3E}">
        <p14:creationId xmlns:p14="http://schemas.microsoft.com/office/powerpoint/2010/main" val="2691837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l-NL"/>
              <a:t>Klik om de stijl te bewerken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0DB6F703-B854-4791-83A6-F45B9947D80C}" type="datetimeFigureOut">
              <a:rPr lang="nl-NL" smtClean="0"/>
              <a:t>08-11-2021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86F5F13-C8DF-4D5C-88EF-246C80FA8D7C}" type="slidenum">
              <a:rPr lang="nl-NL" smtClean="0"/>
              <a:t>‹nr.›</a:t>
            </a:fld>
            <a:endParaRPr lang="nl-NL"/>
          </a:p>
        </p:txBody>
      </p:sp>
    </p:spTree>
    <p:extLst>
      <p:ext uri="{BB962C8B-B14F-4D97-AF65-F5344CB8AC3E}">
        <p14:creationId xmlns:p14="http://schemas.microsoft.com/office/powerpoint/2010/main" val="1268557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l-NL"/>
              <a:t>Klik om de stijl te bewerken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0DB6F703-B854-4791-83A6-F45B9947D80C}" type="datetimeFigureOut">
              <a:rPr lang="nl-NL" smtClean="0"/>
              <a:t>08-11-2021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86F5F13-C8DF-4D5C-88EF-246C80FA8D7C}" type="slidenum">
              <a:rPr lang="nl-NL" smtClean="0"/>
              <a:t>‹nr.›</a:t>
            </a:fld>
            <a:endParaRPr lang="nl-NL"/>
          </a:p>
        </p:txBody>
      </p:sp>
    </p:spTree>
    <p:extLst>
      <p:ext uri="{BB962C8B-B14F-4D97-AF65-F5344CB8AC3E}">
        <p14:creationId xmlns:p14="http://schemas.microsoft.com/office/powerpoint/2010/main" val="3414758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0DB6F703-B854-4791-83A6-F45B9947D80C}" type="datetimeFigureOut">
              <a:rPr lang="nl-NL" smtClean="0"/>
              <a:t>08-11-2021</a:t>
            </a:fld>
            <a:endParaRPr lang="nl-NL"/>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nl-NL"/>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086F5F13-C8DF-4D5C-88EF-246C80FA8D7C}" type="slidenum">
              <a:rPr lang="nl-NL" smtClean="0"/>
              <a:t>‹nr.›</a:t>
            </a:fld>
            <a:endParaRPr lang="nl-NL"/>
          </a:p>
        </p:txBody>
      </p:sp>
    </p:spTree>
    <p:extLst>
      <p:ext uri="{BB962C8B-B14F-4D97-AF65-F5344CB8AC3E}">
        <p14:creationId xmlns:p14="http://schemas.microsoft.com/office/powerpoint/2010/main" val="41149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Trainen</a:t>
            </a:r>
          </a:p>
        </p:txBody>
      </p:sp>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1779457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441783" y="609600"/>
            <a:ext cx="6693061" cy="1356360"/>
          </a:xfrm>
        </p:spPr>
        <p:txBody>
          <a:bodyPr>
            <a:normAutofit/>
          </a:bodyPr>
          <a:lstStyle/>
          <a:p>
            <a:r>
              <a:rPr lang="nl-NL" dirty="0"/>
              <a:t>Gewenning</a:t>
            </a:r>
          </a:p>
        </p:txBody>
      </p:sp>
      <p:pic>
        <p:nvPicPr>
          <p:cNvPr id="3074" name="Picture 2" descr="De vogelverschrikker / Onze Dieren | Boerhoes">
            <a:extLst>
              <a:ext uri="{FF2B5EF4-FFF2-40B4-BE49-F238E27FC236}">
                <a16:creationId xmlns:a16="http://schemas.microsoft.com/office/drawing/2014/main" id="{621274A0-DADA-B247-9A39-C23F66ED66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31" r="7709" b="1"/>
          <a:stretch/>
        </p:blipFill>
        <p:spPr bwMode="auto">
          <a:xfrm>
            <a:off x="223336" y="243840"/>
            <a:ext cx="3646837" cy="6377939"/>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4441783" y="2057400"/>
            <a:ext cx="6693061" cy="4038600"/>
          </a:xfrm>
        </p:spPr>
        <p:txBody>
          <a:bodyPr>
            <a:normAutofit/>
          </a:bodyPr>
          <a:lstStyle/>
          <a:p>
            <a:r>
              <a:rPr lang="nl-NL" dirty="0">
                <a:solidFill>
                  <a:schemeClr val="tx1"/>
                </a:solidFill>
              </a:rPr>
              <a:t>Bij </a:t>
            </a:r>
            <a:r>
              <a:rPr lang="nl-NL" i="1" dirty="0">
                <a:solidFill>
                  <a:schemeClr val="tx1"/>
                </a:solidFill>
              </a:rPr>
              <a:t>gewenning </a:t>
            </a:r>
            <a:r>
              <a:rPr lang="nl-NL" dirty="0">
                <a:solidFill>
                  <a:schemeClr val="tx1"/>
                </a:solidFill>
              </a:rPr>
              <a:t>gaat het om het afleren van reacties op bepaalde prikkels uit de omgeving die vaak herhaald worden of permanent aanwezig zijn en waar geen beloning of straf op volgt. </a:t>
            </a:r>
          </a:p>
          <a:p>
            <a:endParaRPr lang="nl-NL" dirty="0">
              <a:solidFill>
                <a:schemeClr val="tx1"/>
              </a:solidFill>
            </a:endParaRPr>
          </a:p>
          <a:p>
            <a:r>
              <a:rPr lang="nl-NL" dirty="0">
                <a:solidFill>
                  <a:schemeClr val="tx1"/>
                </a:solidFill>
              </a:rPr>
              <a:t>Voorbeeld: Vogelverschrikker</a:t>
            </a:r>
          </a:p>
        </p:txBody>
      </p:sp>
    </p:spTree>
    <p:extLst>
      <p:ext uri="{BB962C8B-B14F-4D97-AF65-F5344CB8AC3E}">
        <p14:creationId xmlns:p14="http://schemas.microsoft.com/office/powerpoint/2010/main" val="1407436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43001" y="1070335"/>
            <a:ext cx="5199926" cy="1443269"/>
          </a:xfrm>
        </p:spPr>
        <p:txBody>
          <a:bodyPr>
            <a:normAutofit/>
          </a:bodyPr>
          <a:lstStyle/>
          <a:p>
            <a:r>
              <a:rPr lang="nl-NL" sz="4000"/>
              <a:t>Imitatie</a:t>
            </a:r>
          </a:p>
        </p:txBody>
      </p:sp>
      <p:sp>
        <p:nvSpPr>
          <p:cNvPr id="3" name="Tijdelijke aanduiding voor inhoud 2"/>
          <p:cNvSpPr>
            <a:spLocks noGrp="1"/>
          </p:cNvSpPr>
          <p:nvPr>
            <p:ph idx="1"/>
          </p:nvPr>
        </p:nvSpPr>
        <p:spPr>
          <a:xfrm>
            <a:off x="1143002" y="2546430"/>
            <a:ext cx="5084178" cy="3549570"/>
          </a:xfrm>
        </p:spPr>
        <p:txBody>
          <a:bodyPr>
            <a:normAutofit/>
          </a:bodyPr>
          <a:lstStyle/>
          <a:p>
            <a:r>
              <a:rPr lang="nl-NL" sz="1800" i="1" dirty="0">
                <a:solidFill>
                  <a:schemeClr val="tx1"/>
                </a:solidFill>
              </a:rPr>
              <a:t>Imitatie</a:t>
            </a:r>
            <a:r>
              <a:rPr lang="nl-NL" sz="1800" dirty="0">
                <a:solidFill>
                  <a:schemeClr val="tx1"/>
                </a:solidFill>
              </a:rPr>
              <a:t> is het nadoen van anderen</a:t>
            </a:r>
          </a:p>
          <a:p>
            <a:endParaRPr lang="nl-NL" sz="1800" dirty="0">
              <a:solidFill>
                <a:schemeClr val="tx1"/>
              </a:solidFill>
            </a:endParaRPr>
          </a:p>
          <a:p>
            <a:r>
              <a:rPr lang="nl-NL" sz="1800" dirty="0">
                <a:solidFill>
                  <a:schemeClr val="tx1"/>
                </a:solidFill>
              </a:rPr>
              <a:t>Dieren kunnen ook van elkaar leren door elkaar na te doen. Dit noem je imitatie. Jonge chimpansees kijken af hoe oudere dieren takjes van bladeren ontdoen en de kale takjes gebruiken om termieten uit hun nest te peuteren. Vogels leren hun </a:t>
            </a:r>
            <a:r>
              <a:rPr lang="nl-NL" sz="1800" dirty="0" err="1">
                <a:solidFill>
                  <a:schemeClr val="tx1"/>
                </a:solidFill>
              </a:rPr>
              <a:t>soortspecifieke</a:t>
            </a:r>
            <a:r>
              <a:rPr lang="nl-NL" sz="1800" dirty="0">
                <a:solidFill>
                  <a:schemeClr val="tx1"/>
                </a:solidFill>
              </a:rPr>
              <a:t> zang door goed naar de ouders te luisteren.</a:t>
            </a:r>
          </a:p>
        </p:txBody>
      </p:sp>
      <p:pic>
        <p:nvPicPr>
          <p:cNvPr id="4098" name="Picture 2" descr="Hebben dieren tradities? | Natuurwijzer">
            <a:extLst>
              <a:ext uri="{FF2B5EF4-FFF2-40B4-BE49-F238E27FC236}">
                <a16:creationId xmlns:a16="http://schemas.microsoft.com/office/drawing/2014/main" id="{EC896D88-68B3-1748-84B5-3008928DF0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93" r="18732" b="1"/>
          <a:stretch/>
        </p:blipFill>
        <p:spPr bwMode="auto">
          <a:xfrm>
            <a:off x="6636743" y="1238487"/>
            <a:ext cx="4741120" cy="4493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98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9271C28-7496-4447-8541-7B39F5E94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6106704" y="609600"/>
            <a:ext cx="5364444" cy="1356360"/>
          </a:xfrm>
        </p:spPr>
        <p:txBody>
          <a:bodyPr>
            <a:normAutofit/>
          </a:bodyPr>
          <a:lstStyle/>
          <a:p>
            <a:r>
              <a:rPr lang="nl-NL"/>
              <a:t>Inprenting (Lorenz)</a:t>
            </a:r>
            <a:endParaRPr lang="nl-NL" dirty="0"/>
          </a:p>
        </p:txBody>
      </p:sp>
      <p:pic>
        <p:nvPicPr>
          <p:cNvPr id="5122" name="Picture 2" descr="Moeder gans met jongen. - foto van Gerrit41 Portret - Zoom.nl">
            <a:extLst>
              <a:ext uri="{FF2B5EF4-FFF2-40B4-BE49-F238E27FC236}">
                <a16:creationId xmlns:a16="http://schemas.microsoft.com/office/drawing/2014/main" id="{DB5A0724-93B5-E248-A310-5D592498ECF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2064" y="1705366"/>
            <a:ext cx="4593715" cy="3445286"/>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6106703" y="2057400"/>
            <a:ext cx="5364444" cy="4038600"/>
          </a:xfrm>
        </p:spPr>
        <p:txBody>
          <a:bodyPr>
            <a:normAutofit/>
          </a:bodyPr>
          <a:lstStyle/>
          <a:p>
            <a:r>
              <a:rPr lang="nl-NL" i="1" dirty="0">
                <a:solidFill>
                  <a:schemeClr val="tx1"/>
                </a:solidFill>
              </a:rPr>
              <a:t>Inprenting</a:t>
            </a:r>
            <a:r>
              <a:rPr lang="nl-NL" dirty="0">
                <a:solidFill>
                  <a:schemeClr val="tx1"/>
                </a:solidFill>
              </a:rPr>
              <a:t> is gedrag dat in een bepaalde gevoelige periode aangeleerd is. Een goed voorbeeld van inprenting zie je bij jonge ganzen. Die volgen het eerste wezen dat ze zien nadat ze uit het ei zijn gekomen.</a:t>
            </a:r>
          </a:p>
          <a:p>
            <a:endParaRPr lang="nl-NL" dirty="0"/>
          </a:p>
          <a:p>
            <a:endParaRPr lang="nl-NL" dirty="0"/>
          </a:p>
        </p:txBody>
      </p:sp>
    </p:spTree>
    <p:extLst>
      <p:ext uri="{BB962C8B-B14F-4D97-AF65-F5344CB8AC3E}">
        <p14:creationId xmlns:p14="http://schemas.microsoft.com/office/powerpoint/2010/main" val="1844968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43001" y="1070335"/>
            <a:ext cx="5199926" cy="1443269"/>
          </a:xfrm>
        </p:spPr>
        <p:txBody>
          <a:bodyPr>
            <a:normAutofit/>
          </a:bodyPr>
          <a:lstStyle/>
          <a:p>
            <a:r>
              <a:rPr lang="nl-NL" sz="4000"/>
              <a:t>Trainingstechnieken - Scanning</a:t>
            </a:r>
          </a:p>
        </p:txBody>
      </p:sp>
      <p:sp>
        <p:nvSpPr>
          <p:cNvPr id="3" name="Tijdelijke aanduiding voor inhoud 2"/>
          <p:cNvSpPr>
            <a:spLocks noGrp="1"/>
          </p:cNvSpPr>
          <p:nvPr>
            <p:ph idx="1"/>
          </p:nvPr>
        </p:nvSpPr>
        <p:spPr>
          <a:xfrm>
            <a:off x="1143002" y="2546430"/>
            <a:ext cx="5084178" cy="3549570"/>
          </a:xfrm>
        </p:spPr>
        <p:txBody>
          <a:bodyPr>
            <a:normAutofit/>
          </a:bodyPr>
          <a:lstStyle/>
          <a:p>
            <a:r>
              <a:rPr lang="nl-NL" sz="1800" dirty="0">
                <a:solidFill>
                  <a:schemeClr val="tx1"/>
                </a:solidFill>
              </a:rPr>
              <a:t>Scanning: Je observeert het natuurlijk gedrag van het dier. Op het moment dat het dier uit zichzelf het gewenste gedrag laat zien wat je op commando wil aanleren, volgt een beloning voor het dier. Later geef je een commando zodra het dier het gewenste gedrag uit zichzelf laat zien. Het dier leert daardoor de link te leggen tussen dat gedrag en het commando.</a:t>
            </a:r>
          </a:p>
          <a:p>
            <a:endParaRPr lang="nl-NL" sz="1800" dirty="0"/>
          </a:p>
        </p:txBody>
      </p:sp>
      <p:pic>
        <p:nvPicPr>
          <p:cNvPr id="6146" name="Picture 2" descr="Leren van honden - Doggo.nl">
            <a:extLst>
              <a:ext uri="{FF2B5EF4-FFF2-40B4-BE49-F238E27FC236}">
                <a16:creationId xmlns:a16="http://schemas.microsoft.com/office/drawing/2014/main" id="{99B7C5D8-773A-4142-B6DC-74EF0ED307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82" r="14538" b="1"/>
          <a:stretch/>
        </p:blipFill>
        <p:spPr bwMode="auto">
          <a:xfrm>
            <a:off x="6636743" y="1238487"/>
            <a:ext cx="4741120" cy="4493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049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43000" y="609600"/>
            <a:ext cx="9875520" cy="1356360"/>
          </a:xfrm>
        </p:spPr>
        <p:txBody>
          <a:bodyPr>
            <a:normAutofit/>
          </a:bodyPr>
          <a:lstStyle/>
          <a:p>
            <a:r>
              <a:rPr lang="nl-NL" dirty="0"/>
              <a:t>Trainingstechnieken - Target</a:t>
            </a:r>
          </a:p>
        </p:txBody>
      </p:sp>
      <p:pic>
        <p:nvPicPr>
          <p:cNvPr id="7170" name="Picture 2" descr="Afbeelding met illustratie&#10;&#10;Automatisch gegenereerde beschrijving">
            <a:extLst>
              <a:ext uri="{FF2B5EF4-FFF2-40B4-BE49-F238E27FC236}">
                <a16:creationId xmlns:a16="http://schemas.microsoft.com/office/drawing/2014/main" id="{46579234-0FF7-BD45-98C7-90A7A3EC028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16621" y="2093789"/>
            <a:ext cx="2896569" cy="2896569"/>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4490977" y="2057400"/>
            <a:ext cx="6524894" cy="4038600"/>
          </a:xfrm>
        </p:spPr>
        <p:txBody>
          <a:bodyPr>
            <a:normAutofit/>
          </a:bodyPr>
          <a:lstStyle/>
          <a:p>
            <a:r>
              <a:rPr lang="nl-NL" dirty="0" err="1">
                <a:solidFill>
                  <a:schemeClr val="tx1"/>
                </a:solidFill>
              </a:rPr>
              <a:t>Targeting</a:t>
            </a:r>
            <a:r>
              <a:rPr lang="nl-NL" dirty="0">
                <a:solidFill>
                  <a:schemeClr val="tx1"/>
                </a:solidFill>
              </a:rPr>
              <a:t>: Je leert een dier een object (de target) aan te raken met een bepaald lichaamsdeel. Dit kan bijvoorbeeld een neus, poot, oor of achterwerk zijn. Zo kun je een dier begeleiden in een oefening, of deze stil laten staan/ liggen tijdens bijvoorbeeld een onderzoek.</a:t>
            </a:r>
          </a:p>
          <a:p>
            <a:endParaRPr lang="nl-NL" dirty="0">
              <a:solidFill>
                <a:schemeClr val="tx1"/>
              </a:solidFill>
            </a:endParaRPr>
          </a:p>
          <a:p>
            <a:endParaRPr lang="nl-NL" dirty="0"/>
          </a:p>
        </p:txBody>
      </p:sp>
    </p:spTree>
    <p:extLst>
      <p:ext uri="{BB962C8B-B14F-4D97-AF65-F5344CB8AC3E}">
        <p14:creationId xmlns:p14="http://schemas.microsoft.com/office/powerpoint/2010/main" val="3870238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Trainingstechnieken - </a:t>
            </a:r>
            <a:r>
              <a:rPr lang="nl-NL" dirty="0" err="1"/>
              <a:t>Modelling</a:t>
            </a:r>
            <a:endParaRPr lang="nl-NL" dirty="0"/>
          </a:p>
        </p:txBody>
      </p:sp>
      <p:sp>
        <p:nvSpPr>
          <p:cNvPr id="3" name="Tijdelijke aanduiding voor inhoud 2"/>
          <p:cNvSpPr>
            <a:spLocks noGrp="1"/>
          </p:cNvSpPr>
          <p:nvPr>
            <p:ph idx="1"/>
          </p:nvPr>
        </p:nvSpPr>
        <p:spPr/>
        <p:txBody>
          <a:bodyPr/>
          <a:lstStyle/>
          <a:p>
            <a:r>
              <a:rPr lang="nl-NL" dirty="0" err="1">
                <a:solidFill>
                  <a:schemeClr val="tx1"/>
                </a:solidFill>
              </a:rPr>
              <a:t>Modelling</a:t>
            </a:r>
            <a:r>
              <a:rPr lang="nl-NL" dirty="0">
                <a:solidFill>
                  <a:schemeClr val="tx1"/>
                </a:solidFill>
              </a:rPr>
              <a:t>: Je leert een dier iets door het te laten zien: je drukt bijvoorbeeld de kont van de hond naar de grond. Zodra hij zit, ontvangt hij de beloning. Een ander voorbeeld is het aanleren van gebarentaal bij chimpansees. De handen worden </a:t>
            </a:r>
            <a:r>
              <a:rPr lang="nl-NL" dirty="0" err="1">
                <a:solidFill>
                  <a:schemeClr val="tx1"/>
                </a:solidFill>
              </a:rPr>
              <a:t>worden</a:t>
            </a:r>
            <a:r>
              <a:rPr lang="nl-NL" dirty="0">
                <a:solidFill>
                  <a:schemeClr val="tx1"/>
                </a:solidFill>
              </a:rPr>
              <a:t> in de juiste positie gedrukt, waarna de beloning volgt. Op die manier zien de dieren wat de bedoeling is.</a:t>
            </a:r>
          </a:p>
          <a:p>
            <a:endParaRPr lang="nl-NL" dirty="0">
              <a:solidFill>
                <a:schemeClr val="tx1"/>
              </a:solidFill>
            </a:endParaRPr>
          </a:p>
          <a:p>
            <a:endParaRPr lang="nl-NL" dirty="0">
              <a:solidFill>
                <a:schemeClr val="tx1"/>
              </a:solidFill>
            </a:endParaRPr>
          </a:p>
        </p:txBody>
      </p:sp>
    </p:spTree>
    <p:extLst>
      <p:ext uri="{BB962C8B-B14F-4D97-AF65-F5344CB8AC3E}">
        <p14:creationId xmlns:p14="http://schemas.microsoft.com/office/powerpoint/2010/main" val="1401871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Trainingstechnieken - Mimicry</a:t>
            </a:r>
          </a:p>
        </p:txBody>
      </p:sp>
      <p:sp>
        <p:nvSpPr>
          <p:cNvPr id="3" name="Tijdelijke aanduiding voor inhoud 2"/>
          <p:cNvSpPr>
            <a:spLocks noGrp="1"/>
          </p:cNvSpPr>
          <p:nvPr>
            <p:ph idx="1"/>
          </p:nvPr>
        </p:nvSpPr>
        <p:spPr/>
        <p:txBody>
          <a:bodyPr/>
          <a:lstStyle/>
          <a:p>
            <a:r>
              <a:rPr lang="nl-NL" dirty="0">
                <a:solidFill>
                  <a:schemeClr val="tx1"/>
                </a:solidFill>
              </a:rPr>
              <a:t>Mimicry: Je leert een dier het gedrag van een ander te imiteren. Deze vorm van </a:t>
            </a:r>
            <a:r>
              <a:rPr lang="nl-NL" dirty="0" err="1">
                <a:solidFill>
                  <a:schemeClr val="tx1"/>
                </a:solidFill>
              </a:rPr>
              <a:t>shaping</a:t>
            </a:r>
            <a:r>
              <a:rPr lang="nl-NL" dirty="0">
                <a:solidFill>
                  <a:schemeClr val="tx1"/>
                </a:solidFill>
              </a:rPr>
              <a:t> wordt vooral gebruikt bij het leren praten van vogels. Maar je kan bijvoorbeeld een chimpansee ook leren een rondje te maken door het zelf eerst voor te doen.</a:t>
            </a:r>
          </a:p>
          <a:p>
            <a:endParaRPr lang="nl-NL" dirty="0">
              <a:solidFill>
                <a:schemeClr val="tx1"/>
              </a:solidFill>
            </a:endParaRPr>
          </a:p>
          <a:p>
            <a:pPr marL="45720" indent="0">
              <a:buNone/>
            </a:pPr>
            <a:endParaRPr lang="nl-NL" dirty="0">
              <a:solidFill>
                <a:schemeClr val="tx1"/>
              </a:solidFill>
            </a:endParaRPr>
          </a:p>
        </p:txBody>
      </p:sp>
    </p:spTree>
    <p:extLst>
      <p:ext uri="{BB962C8B-B14F-4D97-AF65-F5344CB8AC3E}">
        <p14:creationId xmlns:p14="http://schemas.microsoft.com/office/powerpoint/2010/main" val="936425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Regels voor training in stapjes</a:t>
            </a:r>
          </a:p>
        </p:txBody>
      </p:sp>
      <p:sp>
        <p:nvSpPr>
          <p:cNvPr id="3" name="Tijdelijke aanduiding voor inhoud 2"/>
          <p:cNvSpPr>
            <a:spLocks noGrp="1"/>
          </p:cNvSpPr>
          <p:nvPr>
            <p:ph idx="1"/>
          </p:nvPr>
        </p:nvSpPr>
        <p:spPr>
          <a:xfrm>
            <a:off x="1143000" y="1841863"/>
            <a:ext cx="9872871" cy="4545873"/>
          </a:xfrm>
        </p:spPr>
        <p:txBody>
          <a:bodyPr>
            <a:normAutofit fontScale="62500" lnSpcReduction="20000"/>
          </a:bodyPr>
          <a:lstStyle/>
          <a:p>
            <a:r>
              <a:rPr lang="nl-NL" sz="2900" dirty="0">
                <a:solidFill>
                  <a:schemeClr val="tx1"/>
                </a:solidFill>
              </a:rPr>
              <a:t>Gebruik kleine stapjes</a:t>
            </a:r>
          </a:p>
          <a:p>
            <a:r>
              <a:rPr lang="nl-NL" sz="2900" dirty="0">
                <a:solidFill>
                  <a:schemeClr val="tx1"/>
                </a:solidFill>
              </a:rPr>
              <a:t>Train één stap tegelijk </a:t>
            </a:r>
          </a:p>
          <a:p>
            <a:r>
              <a:rPr lang="nl-NL" sz="2900" dirty="0">
                <a:solidFill>
                  <a:schemeClr val="tx1"/>
                </a:solidFill>
              </a:rPr>
              <a:t>Varieer de beloning voordat je naar de volgende stap gaat. Bv. grote/ kleine beloning, uitgestelde beloning of een ander type beloning </a:t>
            </a:r>
          </a:p>
          <a:p>
            <a:r>
              <a:rPr lang="nl-NL" sz="2900" dirty="0">
                <a:solidFill>
                  <a:schemeClr val="tx1"/>
                </a:solidFill>
              </a:rPr>
              <a:t>Accepteer dat een dier het geleerde tijdelijk minder goed doet bij het aanleren van een nieuwe stap. </a:t>
            </a:r>
          </a:p>
          <a:p>
            <a:r>
              <a:rPr lang="nl-NL" sz="2900" dirty="0">
                <a:solidFill>
                  <a:schemeClr val="tx1"/>
                </a:solidFill>
              </a:rPr>
              <a:t>Plan vooruit: hou het trainingsplan in gedachten en weet wat het doel is.</a:t>
            </a:r>
          </a:p>
          <a:p>
            <a:r>
              <a:rPr lang="nl-NL" sz="2900" dirty="0">
                <a:solidFill>
                  <a:schemeClr val="tx1"/>
                </a:solidFill>
              </a:rPr>
              <a:t>Verander niet van trainer tijdens de stappen: probeer zoveel mogelijk dezelfde trainer(s) tijdens de stappen te houden.</a:t>
            </a:r>
          </a:p>
          <a:p>
            <a:r>
              <a:rPr lang="nl-NL" sz="2900" dirty="0">
                <a:solidFill>
                  <a:schemeClr val="tx1"/>
                </a:solidFill>
              </a:rPr>
              <a:t>Als iets niet werkt: verander dan het plan. Als een dier de volgende stap verkeerd blijft doen, is de stap misschien te lastig of te groot. Pas het plan dan aan.</a:t>
            </a:r>
          </a:p>
          <a:p>
            <a:r>
              <a:rPr lang="nl-NL" sz="2900" dirty="0">
                <a:solidFill>
                  <a:schemeClr val="tx1"/>
                </a:solidFill>
              </a:rPr>
              <a:t>Stop de sessie niet onnodig, zorg voor een goede reden om de sessie te stoppen. Hou hierbij je focus, raak niet afgeleid. </a:t>
            </a:r>
          </a:p>
          <a:p>
            <a:r>
              <a:rPr lang="nl-NL" sz="2900" dirty="0">
                <a:solidFill>
                  <a:schemeClr val="tx1"/>
                </a:solidFill>
              </a:rPr>
              <a:t>Doe een stap terug wanneer nodig: dieren kunnen soms iets vergeten of verward raken. </a:t>
            </a:r>
          </a:p>
          <a:p>
            <a:r>
              <a:rPr lang="nl-NL" sz="2900" dirty="0">
                <a:solidFill>
                  <a:schemeClr val="tx1"/>
                </a:solidFill>
              </a:rPr>
              <a:t>Stop de training pas als het dier iets goed doet. Eindigen met succes houdt het leuk voor het dier.</a:t>
            </a:r>
          </a:p>
          <a:p>
            <a:endParaRPr lang="nl-NL" dirty="0"/>
          </a:p>
        </p:txBody>
      </p:sp>
    </p:spTree>
    <p:extLst>
      <p:ext uri="{BB962C8B-B14F-4D97-AF65-F5344CB8AC3E}">
        <p14:creationId xmlns:p14="http://schemas.microsoft.com/office/powerpoint/2010/main" val="3537421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Regels voor bekrachtigen</a:t>
            </a:r>
          </a:p>
        </p:txBody>
      </p:sp>
      <p:sp>
        <p:nvSpPr>
          <p:cNvPr id="3" name="Tijdelijke aanduiding voor inhoud 2"/>
          <p:cNvSpPr>
            <a:spLocks noGrp="1"/>
          </p:cNvSpPr>
          <p:nvPr>
            <p:ph sz="quarter" idx="1"/>
          </p:nvPr>
        </p:nvSpPr>
        <p:spPr/>
        <p:txBody>
          <a:bodyPr/>
          <a:lstStyle/>
          <a:p>
            <a:r>
              <a:rPr lang="nl-NL" dirty="0">
                <a:solidFill>
                  <a:schemeClr val="tx1"/>
                </a:solidFill>
              </a:rPr>
              <a:t>Juiste beloningsschema</a:t>
            </a:r>
          </a:p>
          <a:p>
            <a:r>
              <a:rPr lang="nl-NL" dirty="0">
                <a:solidFill>
                  <a:schemeClr val="tx1"/>
                </a:solidFill>
              </a:rPr>
              <a:t>Binnen maximaal een halve seconde</a:t>
            </a:r>
          </a:p>
          <a:p>
            <a:r>
              <a:rPr lang="nl-NL" dirty="0">
                <a:solidFill>
                  <a:schemeClr val="tx1"/>
                </a:solidFill>
              </a:rPr>
              <a:t>Passend in de context</a:t>
            </a:r>
          </a:p>
          <a:p>
            <a:r>
              <a:rPr lang="nl-NL" dirty="0">
                <a:solidFill>
                  <a:schemeClr val="tx1"/>
                </a:solidFill>
              </a:rPr>
              <a:t>Dier moet het als beloning ervaren</a:t>
            </a:r>
          </a:p>
          <a:p>
            <a:r>
              <a:rPr lang="nl-NL" dirty="0">
                <a:solidFill>
                  <a:schemeClr val="tx1"/>
                </a:solidFill>
              </a:rPr>
              <a:t>Zelfbelonend gedrag</a:t>
            </a:r>
          </a:p>
        </p:txBody>
      </p:sp>
    </p:spTree>
    <p:extLst>
      <p:ext uri="{BB962C8B-B14F-4D97-AF65-F5344CB8AC3E}">
        <p14:creationId xmlns:p14="http://schemas.microsoft.com/office/powerpoint/2010/main" val="269940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Regels voor correctie</a:t>
            </a:r>
          </a:p>
        </p:txBody>
      </p:sp>
      <p:sp>
        <p:nvSpPr>
          <p:cNvPr id="3" name="Tijdelijke aanduiding voor inhoud 2"/>
          <p:cNvSpPr>
            <a:spLocks noGrp="1"/>
          </p:cNvSpPr>
          <p:nvPr>
            <p:ph sz="quarter" idx="1"/>
          </p:nvPr>
        </p:nvSpPr>
        <p:spPr/>
        <p:txBody>
          <a:bodyPr/>
          <a:lstStyle/>
          <a:p>
            <a:r>
              <a:rPr lang="nl-NL" dirty="0">
                <a:solidFill>
                  <a:schemeClr val="tx1"/>
                </a:solidFill>
              </a:rPr>
              <a:t>Bij aangeleerd gedrag alleen gebruiken als het dier werkelijk begrijpt wat er van hem verlangd wordt</a:t>
            </a:r>
          </a:p>
          <a:p>
            <a:r>
              <a:rPr lang="nl-NL" dirty="0">
                <a:solidFill>
                  <a:schemeClr val="tx1"/>
                </a:solidFill>
              </a:rPr>
              <a:t>Binnen een halve seconde</a:t>
            </a:r>
          </a:p>
          <a:p>
            <a:r>
              <a:rPr lang="nl-NL" dirty="0">
                <a:solidFill>
                  <a:schemeClr val="tx1"/>
                </a:solidFill>
              </a:rPr>
              <a:t>Intensiteit van straf aanpassen aan de situatie en karakter</a:t>
            </a:r>
          </a:p>
          <a:p>
            <a:r>
              <a:rPr lang="nl-NL" dirty="0">
                <a:solidFill>
                  <a:schemeClr val="tx1"/>
                </a:solidFill>
              </a:rPr>
              <a:t>Liever negatieve correctie gebruiken</a:t>
            </a:r>
          </a:p>
          <a:p>
            <a:pPr>
              <a:buNone/>
            </a:pPr>
            <a:endParaRPr lang="nl-NL" dirty="0"/>
          </a:p>
        </p:txBody>
      </p:sp>
    </p:spTree>
    <p:extLst>
      <p:ext uri="{BB962C8B-B14F-4D97-AF65-F5344CB8AC3E}">
        <p14:creationId xmlns:p14="http://schemas.microsoft.com/office/powerpoint/2010/main" val="134119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C2DD4F-F64B-E84F-805C-475CF8BFD40D}"/>
              </a:ext>
            </a:extLst>
          </p:cNvPr>
          <p:cNvSpPr>
            <a:spLocks noGrp="1"/>
          </p:cNvSpPr>
          <p:nvPr>
            <p:ph type="title"/>
          </p:nvPr>
        </p:nvSpPr>
        <p:spPr/>
        <p:txBody>
          <a:bodyPr/>
          <a:lstStyle/>
          <a:p>
            <a:pPr algn="ctr"/>
            <a:r>
              <a:rPr lang="nl-NL" dirty="0"/>
              <a:t>Lesdoelen </a:t>
            </a:r>
          </a:p>
        </p:txBody>
      </p:sp>
      <p:sp>
        <p:nvSpPr>
          <p:cNvPr id="3" name="Tijdelijke aanduiding voor inhoud 2">
            <a:extLst>
              <a:ext uri="{FF2B5EF4-FFF2-40B4-BE49-F238E27FC236}">
                <a16:creationId xmlns:a16="http://schemas.microsoft.com/office/drawing/2014/main" id="{E3043017-2761-024E-BB88-E14B59B69CD7}"/>
              </a:ext>
            </a:extLst>
          </p:cNvPr>
          <p:cNvSpPr>
            <a:spLocks noGrp="1"/>
          </p:cNvSpPr>
          <p:nvPr>
            <p:ph idx="1"/>
          </p:nvPr>
        </p:nvSpPr>
        <p:spPr/>
        <p:txBody>
          <a:bodyPr/>
          <a:lstStyle/>
          <a:p>
            <a:r>
              <a:rPr lang="nl-NL" dirty="0">
                <a:solidFill>
                  <a:schemeClr val="tx1"/>
                </a:solidFill>
              </a:rPr>
              <a:t>Je weet wat de 3 basisbehoeftes zijn om motivatie op te wekken</a:t>
            </a:r>
          </a:p>
          <a:p>
            <a:r>
              <a:rPr lang="nl-NL" dirty="0">
                <a:solidFill>
                  <a:schemeClr val="tx1"/>
                </a:solidFill>
              </a:rPr>
              <a:t> Je weet wat klassieke/operatie conditionering betekent en kan het verschil hier tussen uitleggen. </a:t>
            </a:r>
          </a:p>
          <a:p>
            <a:r>
              <a:rPr lang="nl-NL" dirty="0">
                <a:solidFill>
                  <a:schemeClr val="tx1"/>
                </a:solidFill>
              </a:rPr>
              <a:t>Je kunt de begrippen gewenning, inprenting en imitatie uitleggen en hier een voorbeeld van geven.</a:t>
            </a:r>
          </a:p>
          <a:p>
            <a:r>
              <a:rPr lang="nl-NL" dirty="0">
                <a:solidFill>
                  <a:schemeClr val="tx1"/>
                </a:solidFill>
              </a:rPr>
              <a:t>Je kunt de 2 trainingstechnieken die we benoemen in eigen woorden uitleggen</a:t>
            </a:r>
          </a:p>
          <a:p>
            <a:r>
              <a:rPr lang="nl-NL" dirty="0">
                <a:solidFill>
                  <a:schemeClr val="tx1"/>
                </a:solidFill>
              </a:rPr>
              <a:t>Je kunt 4 verschillende types van trainingen benoemen en uitleggen wat we daar mee bedoelen</a:t>
            </a:r>
          </a:p>
          <a:p>
            <a:r>
              <a:rPr lang="nl-NL" dirty="0">
                <a:solidFill>
                  <a:schemeClr val="tx1"/>
                </a:solidFill>
              </a:rPr>
              <a:t>Je weet de begrippen </a:t>
            </a:r>
            <a:r>
              <a:rPr lang="nl-NL" dirty="0" err="1">
                <a:solidFill>
                  <a:schemeClr val="tx1"/>
                </a:solidFill>
              </a:rPr>
              <a:t>shaping</a:t>
            </a:r>
            <a:r>
              <a:rPr lang="nl-NL" dirty="0">
                <a:solidFill>
                  <a:schemeClr val="tx1"/>
                </a:solidFill>
              </a:rPr>
              <a:t> en extinctie </a:t>
            </a:r>
          </a:p>
        </p:txBody>
      </p:sp>
    </p:spTree>
    <p:extLst>
      <p:ext uri="{BB962C8B-B14F-4D97-AF65-F5344CB8AC3E}">
        <p14:creationId xmlns:p14="http://schemas.microsoft.com/office/powerpoint/2010/main" val="2633637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kan ik een training leuk houden?</a:t>
            </a:r>
          </a:p>
        </p:txBody>
      </p:sp>
      <p:sp>
        <p:nvSpPr>
          <p:cNvPr id="3" name="Tijdelijke aanduiding voor inhoud 2"/>
          <p:cNvSpPr>
            <a:spLocks noGrp="1"/>
          </p:cNvSpPr>
          <p:nvPr>
            <p:ph idx="1"/>
          </p:nvPr>
        </p:nvSpPr>
        <p:spPr>
          <a:xfrm>
            <a:off x="1143000" y="1770018"/>
            <a:ext cx="9872871" cy="4369526"/>
          </a:xfrm>
        </p:spPr>
        <p:txBody>
          <a:bodyPr>
            <a:normAutofit/>
          </a:bodyPr>
          <a:lstStyle/>
          <a:p>
            <a:r>
              <a:rPr lang="nl-NL" b="1" dirty="0">
                <a:solidFill>
                  <a:schemeClr val="tx1"/>
                </a:solidFill>
              </a:rPr>
              <a:t>Type sessie: </a:t>
            </a:r>
          </a:p>
          <a:p>
            <a:pPr lvl="1"/>
            <a:r>
              <a:rPr lang="nl-NL" u="sng" dirty="0">
                <a:solidFill>
                  <a:schemeClr val="tx1"/>
                </a:solidFill>
              </a:rPr>
              <a:t>Bewegingssessie</a:t>
            </a:r>
            <a:r>
              <a:rPr lang="nl-NL" dirty="0">
                <a:solidFill>
                  <a:schemeClr val="tx1"/>
                </a:solidFill>
              </a:rPr>
              <a:t>: Een bewegingssessie is erop gericht om het dier een </a:t>
            </a:r>
            <a:r>
              <a:rPr lang="nl-NL" dirty="0" err="1">
                <a:solidFill>
                  <a:schemeClr val="tx1"/>
                </a:solidFill>
              </a:rPr>
              <a:t>workout</a:t>
            </a:r>
            <a:r>
              <a:rPr lang="nl-NL" dirty="0">
                <a:solidFill>
                  <a:schemeClr val="tx1"/>
                </a:solidFill>
              </a:rPr>
              <a:t> te geven en dus flink te laten werken.</a:t>
            </a:r>
          </a:p>
          <a:p>
            <a:pPr lvl="1"/>
            <a:r>
              <a:rPr lang="nl-NL" u="sng" dirty="0">
                <a:solidFill>
                  <a:schemeClr val="tx1"/>
                </a:solidFill>
              </a:rPr>
              <a:t>Speelsessie</a:t>
            </a:r>
            <a:r>
              <a:rPr lang="nl-NL" dirty="0">
                <a:solidFill>
                  <a:schemeClr val="tx1"/>
                </a:solidFill>
              </a:rPr>
              <a:t>: Bij een speelsessie kiest het dier zelf wat het eigenlijk wil doen. Denk aan het trainen met speeltjes en andere verrijkingsvoorwerpen.</a:t>
            </a:r>
          </a:p>
          <a:p>
            <a:pPr lvl="1"/>
            <a:r>
              <a:rPr lang="nl-NL" u="sng" dirty="0">
                <a:solidFill>
                  <a:schemeClr val="tx1"/>
                </a:solidFill>
              </a:rPr>
              <a:t>Creatieve sessie</a:t>
            </a:r>
            <a:r>
              <a:rPr lang="nl-NL" dirty="0">
                <a:solidFill>
                  <a:schemeClr val="tx1"/>
                </a:solidFill>
              </a:rPr>
              <a:t>: Bij een creatieve sessie mag het dier creatief zijn en krijgt het bijvoorbeeld een beloning als het iets nieuws laat zien. Zo kan een gedrag verder uitgewerkt worden tot het een nieuw commando wordt.</a:t>
            </a:r>
          </a:p>
          <a:p>
            <a:pPr lvl="1"/>
            <a:r>
              <a:rPr lang="nl-NL" u="sng" dirty="0">
                <a:solidFill>
                  <a:schemeClr val="tx1"/>
                </a:solidFill>
              </a:rPr>
              <a:t>Focus sessie</a:t>
            </a:r>
            <a:r>
              <a:rPr lang="nl-NL" dirty="0">
                <a:solidFill>
                  <a:schemeClr val="tx1"/>
                </a:solidFill>
              </a:rPr>
              <a:t>: Bij een focus sessie wordt een specifiek gedrag of taak getraind, zoals het springen naar een bal of het oplossen van een puzzel.</a:t>
            </a:r>
          </a:p>
          <a:p>
            <a:endParaRPr lang="nl-NL" dirty="0">
              <a:solidFill>
                <a:schemeClr val="tx1"/>
              </a:solidFill>
            </a:endParaRPr>
          </a:p>
        </p:txBody>
      </p:sp>
    </p:spTree>
    <p:extLst>
      <p:ext uri="{BB962C8B-B14F-4D97-AF65-F5344CB8AC3E}">
        <p14:creationId xmlns:p14="http://schemas.microsoft.com/office/powerpoint/2010/main" val="3914022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Shaping</a:t>
            </a:r>
            <a:endParaRPr lang="nl-NL" dirty="0"/>
          </a:p>
        </p:txBody>
      </p:sp>
      <p:sp>
        <p:nvSpPr>
          <p:cNvPr id="3" name="Tijdelijke aanduiding voor inhoud 2"/>
          <p:cNvSpPr>
            <a:spLocks noGrp="1"/>
          </p:cNvSpPr>
          <p:nvPr>
            <p:ph sz="quarter" idx="1"/>
          </p:nvPr>
        </p:nvSpPr>
        <p:spPr/>
        <p:txBody>
          <a:bodyPr/>
          <a:lstStyle/>
          <a:p>
            <a:r>
              <a:rPr lang="nl-NL" dirty="0">
                <a:solidFill>
                  <a:schemeClr val="tx1"/>
                </a:solidFill>
              </a:rPr>
              <a:t>Stapsgewijs opbouwen van een gedragshandeling</a:t>
            </a:r>
          </a:p>
          <a:p>
            <a:pPr lvl="1"/>
            <a:r>
              <a:rPr lang="nl-NL" dirty="0">
                <a:solidFill>
                  <a:schemeClr val="tx1"/>
                </a:solidFill>
              </a:rPr>
              <a:t>Losse onderdelen    		eindgedrag</a:t>
            </a:r>
          </a:p>
          <a:p>
            <a:pPr lvl="1">
              <a:buNone/>
            </a:pPr>
            <a:endParaRPr lang="nl-NL" dirty="0"/>
          </a:p>
        </p:txBody>
      </p:sp>
      <p:sp>
        <p:nvSpPr>
          <p:cNvPr id="4" name="PIJL-RECHTS 3"/>
          <p:cNvSpPr/>
          <p:nvPr/>
        </p:nvSpPr>
        <p:spPr>
          <a:xfrm>
            <a:off x="3717262" y="2472814"/>
            <a:ext cx="93610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1830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Extinctie</a:t>
            </a:r>
          </a:p>
        </p:txBody>
      </p:sp>
      <p:sp>
        <p:nvSpPr>
          <p:cNvPr id="3" name="Tijdelijke aanduiding voor inhoud 2"/>
          <p:cNvSpPr>
            <a:spLocks noGrp="1"/>
          </p:cNvSpPr>
          <p:nvPr>
            <p:ph sz="quarter" idx="1"/>
          </p:nvPr>
        </p:nvSpPr>
        <p:spPr/>
        <p:txBody>
          <a:bodyPr>
            <a:normAutofit/>
          </a:bodyPr>
          <a:lstStyle/>
          <a:p>
            <a:r>
              <a:rPr lang="nl-NL" sz="2400" dirty="0">
                <a:solidFill>
                  <a:schemeClr val="tx1"/>
                </a:solidFill>
              </a:rPr>
              <a:t>Uitdoven van een geconditioneerde (aangeleerde) reactie</a:t>
            </a:r>
          </a:p>
          <a:p>
            <a:r>
              <a:rPr lang="nl-NL" sz="2400" dirty="0">
                <a:solidFill>
                  <a:schemeClr val="tx1"/>
                </a:solidFill>
              </a:rPr>
              <a:t>Reden: wordt niet langer gevolgd door een bekrachtiger</a:t>
            </a:r>
          </a:p>
          <a:p>
            <a:r>
              <a:rPr lang="nl-NL" sz="2400" dirty="0">
                <a:solidFill>
                  <a:schemeClr val="tx1"/>
                </a:solidFill>
              </a:rPr>
              <a:t>Niet te verwarren met vermoeidheid (blaffen bij de voordeur als tig mensen achter elkaar binnen komen) de volgende dag blaft de hond weer wel</a:t>
            </a:r>
          </a:p>
          <a:p>
            <a:r>
              <a:rPr lang="nl-NL" sz="2400" dirty="0">
                <a:solidFill>
                  <a:schemeClr val="tx1"/>
                </a:solidFill>
              </a:rPr>
              <a:t>Aangeleerd gedrag dat altijd werd beloond, dus ook in de </a:t>
            </a:r>
            <a:r>
              <a:rPr lang="nl-NL" sz="2400" dirty="0" err="1">
                <a:solidFill>
                  <a:schemeClr val="tx1"/>
                </a:solidFill>
              </a:rPr>
              <a:t>handhavingsfase</a:t>
            </a:r>
            <a:r>
              <a:rPr lang="nl-NL" sz="2400" dirty="0">
                <a:solidFill>
                  <a:schemeClr val="tx1"/>
                </a:solidFill>
              </a:rPr>
              <a:t>, dooft sneller uit</a:t>
            </a:r>
          </a:p>
          <a:p>
            <a:r>
              <a:rPr lang="nl-NL" sz="2400" dirty="0">
                <a:solidFill>
                  <a:schemeClr val="tx1"/>
                </a:solidFill>
              </a:rPr>
              <a:t>Uitdovingsweerstand (extinctie uitbarsting): als het gedrag genegeerd wordt, vertoont </a:t>
            </a:r>
            <a:r>
              <a:rPr lang="nl-NL" dirty="0">
                <a:solidFill>
                  <a:schemeClr val="tx1"/>
                </a:solidFill>
              </a:rPr>
              <a:t>het dier vanuit frustratie het gedrag juist erger/sterker/extremer.</a:t>
            </a:r>
          </a:p>
        </p:txBody>
      </p:sp>
    </p:spTree>
    <p:extLst>
      <p:ext uri="{BB962C8B-B14F-4D97-AF65-F5344CB8AC3E}">
        <p14:creationId xmlns:p14="http://schemas.microsoft.com/office/powerpoint/2010/main" val="307031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Opdracht  </a:t>
            </a:r>
          </a:p>
        </p:txBody>
      </p:sp>
      <p:sp>
        <p:nvSpPr>
          <p:cNvPr id="3" name="Tijdelijke aanduiding voor inhoud 2"/>
          <p:cNvSpPr>
            <a:spLocks noGrp="1"/>
          </p:cNvSpPr>
          <p:nvPr>
            <p:ph idx="1"/>
          </p:nvPr>
        </p:nvSpPr>
        <p:spPr/>
        <p:txBody>
          <a:bodyPr/>
          <a:lstStyle/>
          <a:p>
            <a:endParaRPr lang="nl-NL" dirty="0">
              <a:solidFill>
                <a:schemeClr val="tx1"/>
              </a:solidFill>
            </a:endParaRPr>
          </a:p>
          <a:p>
            <a:endParaRPr lang="nl-NL" dirty="0">
              <a:solidFill>
                <a:schemeClr val="tx1"/>
              </a:solidFill>
            </a:endParaRPr>
          </a:p>
          <a:p>
            <a:r>
              <a:rPr lang="nl-NL" sz="2800" dirty="0">
                <a:solidFill>
                  <a:schemeClr val="tx1"/>
                </a:solidFill>
              </a:rPr>
              <a:t>Wikiwijs, onder het kopje</a:t>
            </a:r>
          </a:p>
        </p:txBody>
      </p:sp>
    </p:spTree>
    <p:extLst>
      <p:ext uri="{BB962C8B-B14F-4D97-AF65-F5344CB8AC3E}">
        <p14:creationId xmlns:p14="http://schemas.microsoft.com/office/powerpoint/2010/main" val="2067234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C2DD4F-F64B-E84F-805C-475CF8BFD40D}"/>
              </a:ext>
            </a:extLst>
          </p:cNvPr>
          <p:cNvSpPr>
            <a:spLocks noGrp="1"/>
          </p:cNvSpPr>
          <p:nvPr>
            <p:ph type="title"/>
          </p:nvPr>
        </p:nvSpPr>
        <p:spPr/>
        <p:txBody>
          <a:bodyPr/>
          <a:lstStyle/>
          <a:p>
            <a:pPr algn="ctr"/>
            <a:r>
              <a:rPr lang="nl-NL" dirty="0"/>
              <a:t>Lesdoelen </a:t>
            </a:r>
          </a:p>
        </p:txBody>
      </p:sp>
      <p:sp>
        <p:nvSpPr>
          <p:cNvPr id="3" name="Tijdelijke aanduiding voor inhoud 2">
            <a:extLst>
              <a:ext uri="{FF2B5EF4-FFF2-40B4-BE49-F238E27FC236}">
                <a16:creationId xmlns:a16="http://schemas.microsoft.com/office/drawing/2014/main" id="{E3043017-2761-024E-BB88-E14B59B69CD7}"/>
              </a:ext>
            </a:extLst>
          </p:cNvPr>
          <p:cNvSpPr>
            <a:spLocks noGrp="1"/>
          </p:cNvSpPr>
          <p:nvPr>
            <p:ph idx="1"/>
          </p:nvPr>
        </p:nvSpPr>
        <p:spPr/>
        <p:txBody>
          <a:bodyPr/>
          <a:lstStyle/>
          <a:p>
            <a:r>
              <a:rPr lang="nl-NL" dirty="0">
                <a:solidFill>
                  <a:schemeClr val="tx1"/>
                </a:solidFill>
              </a:rPr>
              <a:t>Je weet wat de 3 basisbehoeftes zijn om motivatie op te wekken</a:t>
            </a:r>
          </a:p>
          <a:p>
            <a:r>
              <a:rPr lang="nl-NL" dirty="0">
                <a:solidFill>
                  <a:schemeClr val="tx1"/>
                </a:solidFill>
              </a:rPr>
              <a:t> Je weet wat klassieke/operatie conditionering betekent en kan het verschil hier tussen uitleggen. </a:t>
            </a:r>
          </a:p>
          <a:p>
            <a:r>
              <a:rPr lang="nl-NL" dirty="0">
                <a:solidFill>
                  <a:schemeClr val="tx1"/>
                </a:solidFill>
              </a:rPr>
              <a:t>Je kunt de begrippen gewenning, inprenting en imitatie uitleggen en hier een voorbeeld van geven.</a:t>
            </a:r>
          </a:p>
          <a:p>
            <a:r>
              <a:rPr lang="nl-NL" dirty="0">
                <a:solidFill>
                  <a:schemeClr val="tx1"/>
                </a:solidFill>
              </a:rPr>
              <a:t>Je kunt de 2 trainingstechnieken die we benoemen in eigen woorden uitleggen</a:t>
            </a:r>
          </a:p>
          <a:p>
            <a:r>
              <a:rPr lang="nl-NL" dirty="0">
                <a:solidFill>
                  <a:schemeClr val="tx1"/>
                </a:solidFill>
              </a:rPr>
              <a:t>Je kunt 4 verschillende types van trainingen benoemen en uitleggen wat we daar mee bedoelen</a:t>
            </a:r>
          </a:p>
          <a:p>
            <a:r>
              <a:rPr lang="nl-NL" dirty="0">
                <a:solidFill>
                  <a:schemeClr val="tx1"/>
                </a:solidFill>
              </a:rPr>
              <a:t>Je weet de begrippen </a:t>
            </a:r>
            <a:r>
              <a:rPr lang="nl-NL" dirty="0" err="1">
                <a:solidFill>
                  <a:schemeClr val="tx1"/>
                </a:solidFill>
              </a:rPr>
              <a:t>shaping</a:t>
            </a:r>
            <a:r>
              <a:rPr lang="nl-NL" dirty="0">
                <a:solidFill>
                  <a:schemeClr val="tx1"/>
                </a:solidFill>
              </a:rPr>
              <a:t> en extinctie </a:t>
            </a:r>
          </a:p>
        </p:txBody>
      </p:sp>
    </p:spTree>
    <p:extLst>
      <p:ext uri="{BB962C8B-B14F-4D97-AF65-F5344CB8AC3E}">
        <p14:creationId xmlns:p14="http://schemas.microsoft.com/office/powerpoint/2010/main" val="1691172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dieren leren</a:t>
            </a:r>
          </a:p>
        </p:txBody>
      </p:sp>
      <p:sp>
        <p:nvSpPr>
          <p:cNvPr id="3" name="Tijdelijke aanduiding voor inhoud 2"/>
          <p:cNvSpPr>
            <a:spLocks noGrp="1"/>
          </p:cNvSpPr>
          <p:nvPr>
            <p:ph sz="quarter" idx="1"/>
          </p:nvPr>
        </p:nvSpPr>
        <p:spPr/>
        <p:txBody>
          <a:bodyPr/>
          <a:lstStyle/>
          <a:p>
            <a:r>
              <a:rPr lang="nl-NL" dirty="0">
                <a:solidFill>
                  <a:schemeClr val="tx1"/>
                </a:solidFill>
              </a:rPr>
              <a:t>Een dier is een opportunist:</a:t>
            </a:r>
            <a:br>
              <a:rPr lang="nl-NL" dirty="0">
                <a:solidFill>
                  <a:schemeClr val="tx1"/>
                </a:solidFill>
              </a:rPr>
            </a:br>
            <a:r>
              <a:rPr lang="nl-NL" dirty="0">
                <a:solidFill>
                  <a:schemeClr val="tx1"/>
                </a:solidFill>
              </a:rPr>
              <a:t>alleen als het hem iets positiefs oplevert, zal hij het gedrag herhalen</a:t>
            </a:r>
          </a:p>
          <a:p>
            <a:r>
              <a:rPr lang="nl-NL" dirty="0">
                <a:solidFill>
                  <a:schemeClr val="tx1"/>
                </a:solidFill>
              </a:rPr>
              <a:t>‘iets’ = wat het dier belangrijk vindt</a:t>
            </a:r>
            <a:br>
              <a:rPr lang="nl-NL" dirty="0">
                <a:solidFill>
                  <a:schemeClr val="tx1"/>
                </a:solidFill>
              </a:rPr>
            </a:br>
            <a:r>
              <a:rPr lang="nl-NL" dirty="0">
                <a:solidFill>
                  <a:schemeClr val="tx1"/>
                </a:solidFill>
              </a:rPr>
              <a:t>veiligheid, voedsel, buit, aandacht</a:t>
            </a:r>
          </a:p>
          <a:p>
            <a:pPr>
              <a:buNone/>
            </a:pPr>
            <a:endParaRPr lang="nl-NL" dirty="0"/>
          </a:p>
        </p:txBody>
      </p:sp>
      <p:sp>
        <p:nvSpPr>
          <p:cNvPr id="4" name="Tekstvak 3"/>
          <p:cNvSpPr txBox="1"/>
          <p:nvPr/>
        </p:nvSpPr>
        <p:spPr>
          <a:xfrm>
            <a:off x="1318320" y="4653785"/>
            <a:ext cx="9079714" cy="584775"/>
          </a:xfrm>
          <a:prstGeom prst="rect">
            <a:avLst/>
          </a:prstGeom>
          <a:noFill/>
        </p:spPr>
        <p:txBody>
          <a:bodyPr wrap="square" rtlCol="0">
            <a:spAutoFit/>
          </a:bodyPr>
          <a:lstStyle/>
          <a:p>
            <a:r>
              <a:rPr lang="nl-NL" sz="3200" b="1" dirty="0"/>
              <a:t>Afhankelijk van ras &amp; karakter &amp; leerervaringen</a:t>
            </a:r>
          </a:p>
        </p:txBody>
      </p:sp>
    </p:spTree>
    <p:extLst>
      <p:ext uri="{BB962C8B-B14F-4D97-AF65-F5344CB8AC3E}">
        <p14:creationId xmlns:p14="http://schemas.microsoft.com/office/powerpoint/2010/main" val="379043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Voorwaarden leren</a:t>
            </a:r>
          </a:p>
        </p:txBody>
      </p:sp>
      <p:sp>
        <p:nvSpPr>
          <p:cNvPr id="3" name="Tijdelijke aanduiding voor inhoud 2"/>
          <p:cNvSpPr>
            <a:spLocks noGrp="1"/>
          </p:cNvSpPr>
          <p:nvPr>
            <p:ph sz="quarter" idx="1"/>
          </p:nvPr>
        </p:nvSpPr>
        <p:spPr/>
        <p:txBody>
          <a:bodyPr>
            <a:normAutofit/>
          </a:bodyPr>
          <a:lstStyle/>
          <a:p>
            <a:r>
              <a:rPr lang="nl-NL" dirty="0">
                <a:solidFill>
                  <a:schemeClr val="tx1"/>
                </a:solidFill>
              </a:rPr>
              <a:t>Geen angst / agressie</a:t>
            </a:r>
          </a:p>
          <a:p>
            <a:r>
              <a:rPr lang="nl-NL" dirty="0">
                <a:solidFill>
                  <a:schemeClr val="tx1"/>
                </a:solidFill>
              </a:rPr>
              <a:t>Geen afleidende prikkels in het begin</a:t>
            </a:r>
          </a:p>
          <a:p>
            <a:r>
              <a:rPr lang="nl-NL" dirty="0" err="1">
                <a:solidFill>
                  <a:schemeClr val="tx1"/>
                </a:solidFill>
              </a:rPr>
              <a:t>Shaping</a:t>
            </a:r>
            <a:r>
              <a:rPr lang="nl-NL" dirty="0">
                <a:solidFill>
                  <a:schemeClr val="tx1"/>
                </a:solidFill>
              </a:rPr>
              <a:t> </a:t>
            </a:r>
          </a:p>
          <a:p>
            <a:r>
              <a:rPr lang="nl-NL" dirty="0">
                <a:solidFill>
                  <a:schemeClr val="tx1"/>
                </a:solidFill>
              </a:rPr>
              <a:t>Timing </a:t>
            </a:r>
          </a:p>
          <a:p>
            <a:r>
              <a:rPr lang="nl-NL" dirty="0">
                <a:solidFill>
                  <a:schemeClr val="tx1"/>
                </a:solidFill>
              </a:rPr>
              <a:t>Hulpmiddelen gebruiken</a:t>
            </a:r>
          </a:p>
          <a:p>
            <a:r>
              <a:rPr lang="nl-NL" dirty="0">
                <a:solidFill>
                  <a:schemeClr val="tx1"/>
                </a:solidFill>
              </a:rPr>
              <a:t>Motivatie </a:t>
            </a:r>
          </a:p>
          <a:p>
            <a:r>
              <a:rPr lang="nl-NL" dirty="0">
                <a:solidFill>
                  <a:schemeClr val="tx1"/>
                </a:solidFill>
              </a:rPr>
              <a:t>Juiste bekrachtiger / correctie</a:t>
            </a:r>
          </a:p>
          <a:p>
            <a:r>
              <a:rPr lang="nl-NL" dirty="0">
                <a:solidFill>
                  <a:schemeClr val="tx1"/>
                </a:solidFill>
              </a:rPr>
              <a:t>Korte leerperiodes</a:t>
            </a:r>
          </a:p>
        </p:txBody>
      </p:sp>
    </p:spTree>
    <p:extLst>
      <p:ext uri="{BB962C8B-B14F-4D97-AF65-F5344CB8AC3E}">
        <p14:creationId xmlns:p14="http://schemas.microsoft.com/office/powerpoint/2010/main" val="303179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Motivatie</a:t>
            </a:r>
          </a:p>
        </p:txBody>
      </p:sp>
      <p:sp>
        <p:nvSpPr>
          <p:cNvPr id="3" name="Tijdelijke aanduiding voor inhoud 2"/>
          <p:cNvSpPr>
            <a:spLocks noGrp="1"/>
          </p:cNvSpPr>
          <p:nvPr>
            <p:ph sz="quarter" idx="1"/>
          </p:nvPr>
        </p:nvSpPr>
        <p:spPr/>
        <p:txBody>
          <a:bodyPr/>
          <a:lstStyle/>
          <a:p>
            <a:r>
              <a:rPr lang="nl-NL" dirty="0">
                <a:solidFill>
                  <a:schemeClr val="tx1"/>
                </a:solidFill>
              </a:rPr>
              <a:t>Drie basisbehoeften:</a:t>
            </a:r>
          </a:p>
          <a:p>
            <a:pPr marL="971550" lvl="1" indent="-514350">
              <a:buAutoNum type="arabicPeriod"/>
            </a:pPr>
            <a:r>
              <a:rPr lang="nl-NL" dirty="0">
                <a:solidFill>
                  <a:schemeClr val="tx1"/>
                </a:solidFill>
              </a:rPr>
              <a:t>Veiligheid</a:t>
            </a:r>
          </a:p>
          <a:p>
            <a:pPr marL="971550" lvl="1" indent="-514350">
              <a:buAutoNum type="arabicPeriod"/>
            </a:pPr>
            <a:r>
              <a:rPr lang="nl-NL" dirty="0">
                <a:solidFill>
                  <a:schemeClr val="tx1"/>
                </a:solidFill>
              </a:rPr>
              <a:t>Voedsel</a:t>
            </a:r>
          </a:p>
          <a:p>
            <a:pPr marL="971550" lvl="1" indent="-514350">
              <a:buAutoNum type="arabicPeriod"/>
            </a:pPr>
            <a:r>
              <a:rPr lang="nl-NL" dirty="0">
                <a:solidFill>
                  <a:schemeClr val="tx1"/>
                </a:solidFill>
              </a:rPr>
              <a:t>Aandacht</a:t>
            </a:r>
          </a:p>
          <a:p>
            <a:pPr marL="971550" lvl="1" indent="-514350">
              <a:buAutoNum type="arabicPeriod"/>
            </a:pPr>
            <a:endParaRPr lang="nl-NL" dirty="0">
              <a:solidFill>
                <a:schemeClr val="tx1"/>
              </a:solidFill>
            </a:endParaRPr>
          </a:p>
          <a:p>
            <a:pPr marL="971550" lvl="1" indent="-514350">
              <a:buNone/>
            </a:pPr>
            <a:r>
              <a:rPr lang="nl-NL" dirty="0">
                <a:solidFill>
                  <a:schemeClr val="tx1"/>
                </a:solidFill>
              </a:rPr>
              <a:t>Afhankelijk van ras &amp; karakter &amp; Leerervaringen</a:t>
            </a:r>
          </a:p>
        </p:txBody>
      </p:sp>
      <p:pic>
        <p:nvPicPr>
          <p:cNvPr id="17410" name="Picture 2" descr="http://www.webklik.nl/user_files/2012_06/401900/1308329373836.jpg"/>
          <p:cNvPicPr>
            <a:picLocks noChangeAspect="1" noChangeArrowheads="1"/>
          </p:cNvPicPr>
          <p:nvPr/>
        </p:nvPicPr>
        <p:blipFill>
          <a:blip r:embed="rId2" cstate="print"/>
          <a:srcRect/>
          <a:stretch>
            <a:fillRect/>
          </a:stretch>
        </p:blipFill>
        <p:spPr bwMode="auto">
          <a:xfrm>
            <a:off x="7717092" y="3665977"/>
            <a:ext cx="3782194" cy="2521463"/>
          </a:xfrm>
          <a:prstGeom prst="rect">
            <a:avLst/>
          </a:prstGeom>
          <a:noFill/>
        </p:spPr>
      </p:pic>
    </p:spTree>
    <p:extLst>
      <p:ext uri="{BB962C8B-B14F-4D97-AF65-F5344CB8AC3E}">
        <p14:creationId xmlns:p14="http://schemas.microsoft.com/office/powerpoint/2010/main" val="245064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410"/>
                                        </p:tgtEl>
                                        <p:attrNameLst>
                                          <p:attrName>style.visibility</p:attrName>
                                        </p:attrNameLst>
                                      </p:cBhvr>
                                      <p:to>
                                        <p:strVal val="visible"/>
                                      </p:to>
                                    </p:set>
                                    <p:anim calcmode="lin" valueType="num">
                                      <p:cBhvr additive="base">
                                        <p:cTn id="29" dur="500" fill="hold"/>
                                        <p:tgtEl>
                                          <p:spTgt spid="17410"/>
                                        </p:tgtEl>
                                        <p:attrNameLst>
                                          <p:attrName>ppt_x</p:attrName>
                                        </p:attrNameLst>
                                      </p:cBhvr>
                                      <p:tavLst>
                                        <p:tav tm="0">
                                          <p:val>
                                            <p:strVal val="#ppt_x"/>
                                          </p:val>
                                        </p:tav>
                                        <p:tav tm="100000">
                                          <p:val>
                                            <p:strVal val="#ppt_x"/>
                                          </p:val>
                                        </p:tav>
                                      </p:tavLst>
                                    </p:anim>
                                    <p:anim calcmode="lin" valueType="num">
                                      <p:cBhvr additive="base">
                                        <p:cTn id="30"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A07AB2-26CE-AB4A-84BE-F2CC16D61C14}"/>
              </a:ext>
            </a:extLst>
          </p:cNvPr>
          <p:cNvSpPr>
            <a:spLocks noGrp="1"/>
          </p:cNvSpPr>
          <p:nvPr>
            <p:ph type="title"/>
          </p:nvPr>
        </p:nvSpPr>
        <p:spPr/>
        <p:txBody>
          <a:bodyPr/>
          <a:lstStyle/>
          <a:p>
            <a:r>
              <a:rPr lang="nl-NL" dirty="0"/>
              <a:t>Vier fases van leren</a:t>
            </a:r>
          </a:p>
        </p:txBody>
      </p:sp>
      <p:sp>
        <p:nvSpPr>
          <p:cNvPr id="3" name="Tijdelijke aanduiding voor inhoud 2">
            <a:extLst>
              <a:ext uri="{FF2B5EF4-FFF2-40B4-BE49-F238E27FC236}">
                <a16:creationId xmlns:a16="http://schemas.microsoft.com/office/drawing/2014/main" id="{31365CFA-7FAB-394B-8AE3-D1358D9B7CC3}"/>
              </a:ext>
            </a:extLst>
          </p:cNvPr>
          <p:cNvSpPr>
            <a:spLocks noGrp="1"/>
          </p:cNvSpPr>
          <p:nvPr>
            <p:ph idx="1"/>
          </p:nvPr>
        </p:nvSpPr>
        <p:spPr/>
        <p:txBody>
          <a:bodyPr/>
          <a:lstStyle/>
          <a:p>
            <a:r>
              <a:rPr lang="nl-NL" dirty="0">
                <a:solidFill>
                  <a:schemeClr val="tx1"/>
                </a:solidFill>
              </a:rPr>
              <a:t>Aanleren ( gedrag verwerven )</a:t>
            </a:r>
          </a:p>
          <a:p>
            <a:endParaRPr lang="nl-NL" dirty="0">
              <a:solidFill>
                <a:schemeClr val="tx1"/>
              </a:solidFill>
            </a:endParaRPr>
          </a:p>
          <a:p>
            <a:r>
              <a:rPr lang="nl-NL" dirty="0">
                <a:solidFill>
                  <a:schemeClr val="tx1"/>
                </a:solidFill>
              </a:rPr>
              <a:t>Beheersen ( automatisch toepassen )</a:t>
            </a:r>
          </a:p>
          <a:p>
            <a:endParaRPr lang="nl-NL" dirty="0">
              <a:solidFill>
                <a:schemeClr val="tx1"/>
              </a:solidFill>
            </a:endParaRPr>
          </a:p>
          <a:p>
            <a:r>
              <a:rPr lang="nl-NL" dirty="0">
                <a:solidFill>
                  <a:schemeClr val="tx1"/>
                </a:solidFill>
              </a:rPr>
              <a:t>Generaliseren ( breed toepassen )</a:t>
            </a:r>
          </a:p>
          <a:p>
            <a:endParaRPr lang="nl-NL" dirty="0">
              <a:solidFill>
                <a:schemeClr val="tx1"/>
              </a:solidFill>
            </a:endParaRPr>
          </a:p>
          <a:p>
            <a:r>
              <a:rPr lang="nl-NL" dirty="0">
                <a:solidFill>
                  <a:schemeClr val="tx1"/>
                </a:solidFill>
              </a:rPr>
              <a:t>Handhaven ( altijd )</a:t>
            </a:r>
          </a:p>
        </p:txBody>
      </p:sp>
    </p:spTree>
    <p:extLst>
      <p:ext uri="{BB962C8B-B14F-4D97-AF65-F5344CB8AC3E}">
        <p14:creationId xmlns:p14="http://schemas.microsoft.com/office/powerpoint/2010/main" val="428894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43001" y="1070335"/>
            <a:ext cx="5199926" cy="1443269"/>
          </a:xfrm>
        </p:spPr>
        <p:txBody>
          <a:bodyPr>
            <a:normAutofit/>
          </a:bodyPr>
          <a:lstStyle/>
          <a:p>
            <a:r>
              <a:rPr lang="nl-NL" sz="4000" dirty="0"/>
              <a:t>Bekrachtigen - Corrigeren</a:t>
            </a:r>
          </a:p>
        </p:txBody>
      </p:sp>
      <p:sp>
        <p:nvSpPr>
          <p:cNvPr id="3" name="Tijdelijke aanduiding voor inhoud 2"/>
          <p:cNvSpPr>
            <a:spLocks noGrp="1"/>
          </p:cNvSpPr>
          <p:nvPr>
            <p:ph sz="quarter" idx="1"/>
          </p:nvPr>
        </p:nvSpPr>
        <p:spPr>
          <a:xfrm>
            <a:off x="1143002" y="2546430"/>
            <a:ext cx="5084178" cy="3549570"/>
          </a:xfrm>
        </p:spPr>
        <p:txBody>
          <a:bodyPr>
            <a:normAutofit/>
          </a:bodyPr>
          <a:lstStyle/>
          <a:p>
            <a:r>
              <a:rPr lang="nl-NL" sz="1500" dirty="0">
                <a:solidFill>
                  <a:schemeClr val="tx1"/>
                </a:solidFill>
              </a:rPr>
              <a:t>Een</a:t>
            </a:r>
            <a:r>
              <a:rPr lang="nl-NL" sz="1500" i="1" dirty="0">
                <a:solidFill>
                  <a:schemeClr val="tx1"/>
                </a:solidFill>
              </a:rPr>
              <a:t> bekrachtiger</a:t>
            </a:r>
            <a:r>
              <a:rPr lang="nl-NL" sz="1500" dirty="0">
                <a:solidFill>
                  <a:schemeClr val="tx1"/>
                </a:solidFill>
              </a:rPr>
              <a:t> zorgt er voor dat gedrag blijft bestaan of dat gedrag toeneemt (belonen)</a:t>
            </a:r>
          </a:p>
          <a:p>
            <a:r>
              <a:rPr lang="nl-NL" sz="1500" dirty="0">
                <a:solidFill>
                  <a:schemeClr val="tx1"/>
                </a:solidFill>
              </a:rPr>
              <a:t>Een </a:t>
            </a:r>
            <a:r>
              <a:rPr lang="nl-NL" sz="1500" i="1" dirty="0">
                <a:solidFill>
                  <a:schemeClr val="tx1"/>
                </a:solidFill>
              </a:rPr>
              <a:t>correctie </a:t>
            </a:r>
            <a:r>
              <a:rPr lang="nl-NL" sz="1500" dirty="0">
                <a:solidFill>
                  <a:schemeClr val="tx1"/>
                </a:solidFill>
              </a:rPr>
              <a:t> zorgt ervoor dat gedrag minder wordt of stopt (straffen)</a:t>
            </a:r>
          </a:p>
          <a:p>
            <a:r>
              <a:rPr lang="nl-NL" sz="1500" dirty="0">
                <a:solidFill>
                  <a:schemeClr val="tx1"/>
                </a:solidFill>
              </a:rPr>
              <a:t>Positiefs: iets toevoegen</a:t>
            </a:r>
          </a:p>
          <a:p>
            <a:pPr lvl="1"/>
            <a:r>
              <a:rPr lang="nl-NL" sz="1500" dirty="0">
                <a:solidFill>
                  <a:schemeClr val="tx1"/>
                </a:solidFill>
              </a:rPr>
              <a:t>Een beloning geven = positieve bekrachtiging</a:t>
            </a:r>
          </a:p>
          <a:p>
            <a:pPr lvl="1"/>
            <a:r>
              <a:rPr lang="nl-NL" sz="1500" dirty="0">
                <a:solidFill>
                  <a:schemeClr val="tx1"/>
                </a:solidFill>
              </a:rPr>
              <a:t>Een straf geven = positieve correctie</a:t>
            </a:r>
          </a:p>
          <a:p>
            <a:r>
              <a:rPr lang="nl-NL" sz="1500" dirty="0">
                <a:solidFill>
                  <a:schemeClr val="tx1"/>
                </a:solidFill>
              </a:rPr>
              <a:t>Negatief: Iets onthouden / weghalen</a:t>
            </a:r>
          </a:p>
          <a:p>
            <a:pPr lvl="1"/>
            <a:r>
              <a:rPr lang="nl-NL" sz="1500" dirty="0">
                <a:solidFill>
                  <a:schemeClr val="tx1"/>
                </a:solidFill>
              </a:rPr>
              <a:t>Iets onaangenaams / eng weghalen = negatieve bekrachtiging</a:t>
            </a:r>
          </a:p>
          <a:p>
            <a:pPr lvl="1"/>
            <a:r>
              <a:rPr lang="nl-NL" sz="1500" dirty="0">
                <a:solidFill>
                  <a:schemeClr val="tx1"/>
                </a:solidFill>
              </a:rPr>
              <a:t>Een beloning niet geven = negatieve correctie</a:t>
            </a:r>
            <a:br>
              <a:rPr lang="nl-NL" sz="1500" dirty="0">
                <a:solidFill>
                  <a:schemeClr val="tx1"/>
                </a:solidFill>
              </a:rPr>
            </a:br>
            <a:endParaRPr lang="nl-NL" sz="1500" dirty="0">
              <a:solidFill>
                <a:schemeClr val="tx1"/>
              </a:solidFill>
            </a:endParaRPr>
          </a:p>
        </p:txBody>
      </p:sp>
      <p:pic>
        <p:nvPicPr>
          <p:cNvPr id="1026" name="Picture 2" descr="Koekje voor de hond? Beter van niet - MAX Vandaag">
            <a:extLst>
              <a:ext uri="{FF2B5EF4-FFF2-40B4-BE49-F238E27FC236}">
                <a16:creationId xmlns:a16="http://schemas.microsoft.com/office/drawing/2014/main" id="{FDBEA2E2-8D58-C640-9912-B208992E0C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867" r="26882" b="1"/>
          <a:stretch/>
        </p:blipFill>
        <p:spPr bwMode="auto">
          <a:xfrm>
            <a:off x="6636743" y="1238487"/>
            <a:ext cx="4741120" cy="4493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00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Klassiek conditioneren (Pavlov)</a:t>
            </a:r>
            <a:endParaRPr lang="nl-NL" dirty="0"/>
          </a:p>
        </p:txBody>
      </p:sp>
      <p:sp>
        <p:nvSpPr>
          <p:cNvPr id="3" name="Tijdelijke aanduiding voor inhoud 2"/>
          <p:cNvSpPr>
            <a:spLocks noGrp="1"/>
          </p:cNvSpPr>
          <p:nvPr>
            <p:ph idx="1"/>
          </p:nvPr>
        </p:nvSpPr>
        <p:spPr/>
        <p:txBody>
          <a:bodyPr/>
          <a:lstStyle/>
          <a:p>
            <a:r>
              <a:rPr lang="nl-NL">
                <a:solidFill>
                  <a:schemeClr val="tx1"/>
                </a:solidFill>
              </a:rPr>
              <a:t>Ongeconditioneerde prikkel             Gedrag </a:t>
            </a:r>
          </a:p>
          <a:p>
            <a:r>
              <a:rPr lang="nl-NL">
                <a:solidFill>
                  <a:schemeClr val="tx1"/>
                </a:solidFill>
              </a:rPr>
              <a:t>Bekrachtiging  van prikkel zorgt voor effect.</a:t>
            </a:r>
          </a:p>
          <a:p>
            <a:r>
              <a:rPr lang="nl-NL">
                <a:solidFill>
                  <a:schemeClr val="tx1"/>
                </a:solidFill>
              </a:rPr>
              <a:t>Koppelen bekrachtiging aan gedrag zorgt voor herhaling gedrag. </a:t>
            </a:r>
            <a:endParaRPr lang="nl-NL" dirty="0"/>
          </a:p>
        </p:txBody>
      </p:sp>
      <p:sp>
        <p:nvSpPr>
          <p:cNvPr id="5" name="PIJL-OMLAAG 4"/>
          <p:cNvSpPr/>
          <p:nvPr/>
        </p:nvSpPr>
        <p:spPr>
          <a:xfrm rot="16200000">
            <a:off x="4983912" y="1906527"/>
            <a:ext cx="14401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50" name="Picture 2" descr="Klassiek conditioneren – PuppyStar">
            <a:extLst>
              <a:ext uri="{FF2B5EF4-FFF2-40B4-BE49-F238E27FC236}">
                <a16:creationId xmlns:a16="http://schemas.microsoft.com/office/drawing/2014/main" id="{8FD8B17A-993E-9947-8B3B-282EBBF207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8836" y="499178"/>
            <a:ext cx="5477164" cy="5463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4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Operant conditioneren (Skinner)</a:t>
            </a:r>
          </a:p>
        </p:txBody>
      </p:sp>
      <p:sp>
        <p:nvSpPr>
          <p:cNvPr id="3" name="Tijdelijke aanduiding voor inhoud 2"/>
          <p:cNvSpPr>
            <a:spLocks noGrp="1"/>
          </p:cNvSpPr>
          <p:nvPr>
            <p:ph idx="1"/>
          </p:nvPr>
        </p:nvSpPr>
        <p:spPr/>
        <p:txBody>
          <a:bodyPr/>
          <a:lstStyle/>
          <a:p>
            <a:r>
              <a:rPr lang="nl-NL" dirty="0">
                <a:solidFill>
                  <a:schemeClr val="tx1"/>
                </a:solidFill>
              </a:rPr>
              <a:t>Gedrag               effect 	            herhaling of beëindiging</a:t>
            </a:r>
          </a:p>
          <a:p>
            <a:endParaRPr lang="nl-NL" dirty="0"/>
          </a:p>
        </p:txBody>
      </p:sp>
      <p:sp>
        <p:nvSpPr>
          <p:cNvPr id="5" name="PIJL-OMLAAG 4"/>
          <p:cNvSpPr/>
          <p:nvPr/>
        </p:nvSpPr>
        <p:spPr>
          <a:xfrm rot="16200000">
            <a:off x="2658723" y="1994263"/>
            <a:ext cx="14401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PIJL-OMLAAG 4"/>
          <p:cNvSpPr/>
          <p:nvPr/>
        </p:nvSpPr>
        <p:spPr>
          <a:xfrm rot="16200000">
            <a:off x="4143534" y="1994262"/>
            <a:ext cx="14401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p:cNvPicPr>
            <a:picLocks noChangeAspect="1"/>
          </p:cNvPicPr>
          <p:nvPr/>
        </p:nvPicPr>
        <p:blipFill rotWithShape="1">
          <a:blip r:embed="rId2">
            <a:extLst>
              <a:ext uri="{28A0092B-C50C-407E-A947-70E740481C1C}">
                <a14:useLocalDpi xmlns:a14="http://schemas.microsoft.com/office/drawing/2010/main" val="0"/>
              </a:ext>
            </a:extLst>
          </a:blip>
          <a:srcRect t="22857" b="22667"/>
          <a:stretch/>
        </p:blipFill>
        <p:spPr>
          <a:xfrm>
            <a:off x="1176129" y="2906809"/>
            <a:ext cx="6341523" cy="2590965"/>
          </a:xfrm>
          <a:prstGeom prst="rect">
            <a:avLst/>
          </a:prstGeom>
        </p:spPr>
      </p:pic>
    </p:spTree>
    <p:extLst>
      <p:ext uri="{BB962C8B-B14F-4D97-AF65-F5344CB8AC3E}">
        <p14:creationId xmlns:p14="http://schemas.microsoft.com/office/powerpoint/2010/main" val="2436538826"/>
      </p:ext>
    </p:extLst>
  </p:cSld>
  <p:clrMapOvr>
    <a:masterClrMapping/>
  </p:clrMapOvr>
</p:sld>
</file>

<file path=ppt/theme/theme1.xml><?xml version="1.0" encoding="utf-8"?>
<a:theme xmlns:a="http://schemas.openxmlformats.org/drawingml/2006/main" name="Basis">
  <a:themeElements>
    <a:clrScheme name="Geel">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Basis</Template>
  <TotalTime>733</TotalTime>
  <Words>1246</Words>
  <Application>Microsoft Macintosh PowerPoint</Application>
  <PresentationFormat>Breedbeeld</PresentationFormat>
  <Paragraphs>117</Paragraphs>
  <Slides>24</Slides>
  <Notes>0</Notes>
  <HiddenSlides>0</HiddenSlides>
  <MMClips>0</MMClips>
  <ScaleCrop>false</ScaleCrop>
  <HeadingPairs>
    <vt:vector size="6" baseType="variant">
      <vt:variant>
        <vt:lpstr>Gebruikte lettertypen</vt:lpstr>
      </vt:variant>
      <vt:variant>
        <vt:i4>1</vt:i4>
      </vt:variant>
      <vt:variant>
        <vt:lpstr>Thema</vt:lpstr>
      </vt:variant>
      <vt:variant>
        <vt:i4>1</vt:i4>
      </vt:variant>
      <vt:variant>
        <vt:lpstr>Diatitels</vt:lpstr>
      </vt:variant>
      <vt:variant>
        <vt:i4>24</vt:i4>
      </vt:variant>
    </vt:vector>
  </HeadingPairs>
  <TitlesOfParts>
    <vt:vector size="26" baseType="lpstr">
      <vt:lpstr>Corbel</vt:lpstr>
      <vt:lpstr>Basis</vt:lpstr>
      <vt:lpstr>Trainen</vt:lpstr>
      <vt:lpstr>Lesdoelen </vt:lpstr>
      <vt:lpstr>Hoe dieren leren</vt:lpstr>
      <vt:lpstr>Voorwaarden leren</vt:lpstr>
      <vt:lpstr>Motivatie</vt:lpstr>
      <vt:lpstr>Vier fases van leren</vt:lpstr>
      <vt:lpstr>Bekrachtigen - Corrigeren</vt:lpstr>
      <vt:lpstr>Klassiek conditioneren (Pavlov)</vt:lpstr>
      <vt:lpstr>Operant conditioneren (Skinner)</vt:lpstr>
      <vt:lpstr>Gewenning</vt:lpstr>
      <vt:lpstr>Imitatie</vt:lpstr>
      <vt:lpstr>Inprenting (Lorenz)</vt:lpstr>
      <vt:lpstr>Trainingstechnieken - Scanning</vt:lpstr>
      <vt:lpstr>Trainingstechnieken - Target</vt:lpstr>
      <vt:lpstr>Trainingstechnieken - Modelling</vt:lpstr>
      <vt:lpstr>Trainingstechnieken - Mimicry</vt:lpstr>
      <vt:lpstr>Regels voor training in stapjes</vt:lpstr>
      <vt:lpstr>Regels voor bekrachtigen</vt:lpstr>
      <vt:lpstr>Regels voor correctie</vt:lpstr>
      <vt:lpstr>Hoe kan ik een training leuk houden?</vt:lpstr>
      <vt:lpstr>Shaping</vt:lpstr>
      <vt:lpstr>Extinctie</vt:lpstr>
      <vt:lpstr>Opdracht  </vt:lpstr>
      <vt:lpstr>Lesdoelen </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Trainen</dc:title>
  <dc:creator>Kimberley Borgerink</dc:creator>
  <cp:lastModifiedBy>Straten, Maxime van</cp:lastModifiedBy>
  <cp:revision>43</cp:revision>
  <dcterms:created xsi:type="dcterms:W3CDTF">2017-09-04T15:17:43Z</dcterms:created>
  <dcterms:modified xsi:type="dcterms:W3CDTF">2021-11-08T12:45:15Z</dcterms:modified>
</cp:coreProperties>
</file>